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71" d="100"/>
          <a:sy n="71" d="100"/>
        </p:scale>
        <p:origin x="78" y="5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37A074-ECDD-4563-BF4C-3D3515C17058}"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E53DF8C7-8D3D-40B5-A797-9FAFC4CFBCF3}">
      <dgm:prSet phldrT="[Text]"/>
      <dgm:spPr/>
      <dgm:t>
        <a:bodyPr/>
        <a:lstStyle/>
        <a:p>
          <a:r>
            <a:rPr lang="en-US" dirty="0"/>
            <a:t>Discover</a:t>
          </a:r>
        </a:p>
      </dgm:t>
    </dgm:pt>
    <dgm:pt modelId="{4DCE5583-5667-47A6-B5F3-FF435678BDF0}" type="parTrans" cxnId="{5309BC8C-A674-4192-98AF-A0D5A87605DD}">
      <dgm:prSet/>
      <dgm:spPr/>
      <dgm:t>
        <a:bodyPr/>
        <a:lstStyle/>
        <a:p>
          <a:endParaRPr lang="en-US"/>
        </a:p>
      </dgm:t>
    </dgm:pt>
    <dgm:pt modelId="{34FA9E6E-C96D-4D60-B31D-D4264E39A5EB}" type="sibTrans" cxnId="{5309BC8C-A674-4192-98AF-A0D5A87605DD}">
      <dgm:prSet/>
      <dgm:spPr/>
      <dgm:t>
        <a:bodyPr/>
        <a:lstStyle/>
        <a:p>
          <a:endParaRPr lang="en-US"/>
        </a:p>
      </dgm:t>
    </dgm:pt>
    <dgm:pt modelId="{3F642A04-6127-4FD3-A944-A829E07551D6}">
      <dgm:prSet phldrT="[Text]"/>
      <dgm:spPr/>
      <dgm:t>
        <a:bodyPr/>
        <a:lstStyle/>
        <a:p>
          <a:r>
            <a:rPr lang="en-US" dirty="0"/>
            <a:t>Review</a:t>
          </a:r>
        </a:p>
      </dgm:t>
    </dgm:pt>
    <dgm:pt modelId="{037D5F4A-2168-4947-B60F-57B716E0F7C2}" type="parTrans" cxnId="{1919344F-20B5-4E01-BBC4-D7DBF9B365DA}">
      <dgm:prSet/>
      <dgm:spPr/>
      <dgm:t>
        <a:bodyPr/>
        <a:lstStyle/>
        <a:p>
          <a:endParaRPr lang="en-US"/>
        </a:p>
      </dgm:t>
    </dgm:pt>
    <dgm:pt modelId="{F16AD5B0-869E-4C3D-BFF2-0FC2382CA162}" type="sibTrans" cxnId="{1919344F-20B5-4E01-BBC4-D7DBF9B365DA}">
      <dgm:prSet/>
      <dgm:spPr/>
      <dgm:t>
        <a:bodyPr/>
        <a:lstStyle/>
        <a:p>
          <a:endParaRPr lang="en-US"/>
        </a:p>
      </dgm:t>
    </dgm:pt>
    <dgm:pt modelId="{1AD3D8E6-D14C-47AE-B512-06B113EE2D15}">
      <dgm:prSet phldrT="[Text]"/>
      <dgm:spPr/>
      <dgm:t>
        <a:bodyPr/>
        <a:lstStyle/>
        <a:p>
          <a:r>
            <a:rPr lang="en-US" dirty="0"/>
            <a:t>Recommend</a:t>
          </a:r>
        </a:p>
      </dgm:t>
    </dgm:pt>
    <dgm:pt modelId="{2417A816-E644-4141-B8EE-BE7678871288}" type="parTrans" cxnId="{68B135F1-323B-456B-8D3F-6991831CB01F}">
      <dgm:prSet/>
      <dgm:spPr/>
      <dgm:t>
        <a:bodyPr/>
        <a:lstStyle/>
        <a:p>
          <a:endParaRPr lang="en-US"/>
        </a:p>
      </dgm:t>
    </dgm:pt>
    <dgm:pt modelId="{54CF0F91-92C6-4F50-BE08-49DDCA6138A3}" type="sibTrans" cxnId="{68B135F1-323B-456B-8D3F-6991831CB01F}">
      <dgm:prSet/>
      <dgm:spPr/>
      <dgm:t>
        <a:bodyPr/>
        <a:lstStyle/>
        <a:p>
          <a:endParaRPr lang="en-US"/>
        </a:p>
      </dgm:t>
    </dgm:pt>
    <dgm:pt modelId="{6A9D41E1-98AF-47BA-9503-BAA852E516A1}" type="pres">
      <dgm:prSet presAssocID="{F137A074-ECDD-4563-BF4C-3D3515C17058}" presName="Name0" presStyleCnt="0">
        <dgm:presLayoutVars>
          <dgm:chMax val="7"/>
          <dgm:chPref val="7"/>
          <dgm:dir/>
          <dgm:animLvl val="lvl"/>
        </dgm:presLayoutVars>
      </dgm:prSet>
      <dgm:spPr/>
      <dgm:t>
        <a:bodyPr/>
        <a:lstStyle/>
        <a:p>
          <a:endParaRPr lang="en-GB"/>
        </a:p>
      </dgm:t>
    </dgm:pt>
    <dgm:pt modelId="{69083C44-10DA-424F-9D1B-176240BFBFEF}" type="pres">
      <dgm:prSet presAssocID="{E53DF8C7-8D3D-40B5-A797-9FAFC4CFBCF3}" presName="Accent1" presStyleCnt="0"/>
      <dgm:spPr/>
    </dgm:pt>
    <dgm:pt modelId="{C9309EDE-47D4-4B0A-9BA4-B1298F4A3734}" type="pres">
      <dgm:prSet presAssocID="{E53DF8C7-8D3D-40B5-A797-9FAFC4CFBCF3}" presName="Accent" presStyleLbl="node1" presStyleIdx="0" presStyleCnt="3"/>
      <dgm:spPr>
        <a:solidFill>
          <a:schemeClr val="accent4"/>
        </a:solidFill>
      </dgm:spPr>
    </dgm:pt>
    <dgm:pt modelId="{02DDC321-E3F2-471D-B284-D3F8DAF6E89B}" type="pres">
      <dgm:prSet presAssocID="{E53DF8C7-8D3D-40B5-A797-9FAFC4CFBCF3}" presName="Parent1" presStyleLbl="revTx" presStyleIdx="0" presStyleCnt="3">
        <dgm:presLayoutVars>
          <dgm:chMax val="1"/>
          <dgm:chPref val="1"/>
          <dgm:bulletEnabled val="1"/>
        </dgm:presLayoutVars>
      </dgm:prSet>
      <dgm:spPr/>
      <dgm:t>
        <a:bodyPr/>
        <a:lstStyle/>
        <a:p>
          <a:endParaRPr lang="en-GB"/>
        </a:p>
      </dgm:t>
    </dgm:pt>
    <dgm:pt modelId="{5A673981-E85C-4203-A340-04E9B777A6A7}" type="pres">
      <dgm:prSet presAssocID="{3F642A04-6127-4FD3-A944-A829E07551D6}" presName="Accent2" presStyleCnt="0"/>
      <dgm:spPr/>
    </dgm:pt>
    <dgm:pt modelId="{22612FF9-BE34-4CFA-8F19-168EC45EF543}" type="pres">
      <dgm:prSet presAssocID="{3F642A04-6127-4FD3-A944-A829E07551D6}" presName="Accent" presStyleLbl="node1" presStyleIdx="1" presStyleCnt="3"/>
      <dgm:spPr>
        <a:solidFill>
          <a:schemeClr val="accent3"/>
        </a:solidFill>
      </dgm:spPr>
    </dgm:pt>
    <dgm:pt modelId="{53B831FB-F8B0-4180-A91B-4763A2D16FC3}" type="pres">
      <dgm:prSet presAssocID="{3F642A04-6127-4FD3-A944-A829E07551D6}" presName="Parent2" presStyleLbl="revTx" presStyleIdx="1" presStyleCnt="3">
        <dgm:presLayoutVars>
          <dgm:chMax val="1"/>
          <dgm:chPref val="1"/>
          <dgm:bulletEnabled val="1"/>
        </dgm:presLayoutVars>
      </dgm:prSet>
      <dgm:spPr/>
      <dgm:t>
        <a:bodyPr/>
        <a:lstStyle/>
        <a:p>
          <a:endParaRPr lang="en-GB"/>
        </a:p>
      </dgm:t>
    </dgm:pt>
    <dgm:pt modelId="{1D47390B-DACA-41C8-9A70-09291E351A88}" type="pres">
      <dgm:prSet presAssocID="{1AD3D8E6-D14C-47AE-B512-06B113EE2D15}" presName="Accent3" presStyleCnt="0"/>
      <dgm:spPr/>
    </dgm:pt>
    <dgm:pt modelId="{E07C0DEB-71B3-4AB6-95EA-B1E0599EDE4D}" type="pres">
      <dgm:prSet presAssocID="{1AD3D8E6-D14C-47AE-B512-06B113EE2D15}" presName="Accent" presStyleLbl="node1" presStyleIdx="2" presStyleCnt="3"/>
      <dgm:spPr>
        <a:solidFill>
          <a:schemeClr val="accent1"/>
        </a:solidFill>
      </dgm:spPr>
    </dgm:pt>
    <dgm:pt modelId="{4E308FA6-1EBD-4B21-AD11-AC1F346E3767}" type="pres">
      <dgm:prSet presAssocID="{1AD3D8E6-D14C-47AE-B512-06B113EE2D15}" presName="Parent3" presStyleLbl="revTx" presStyleIdx="2" presStyleCnt="3">
        <dgm:presLayoutVars>
          <dgm:chMax val="1"/>
          <dgm:chPref val="1"/>
          <dgm:bulletEnabled val="1"/>
        </dgm:presLayoutVars>
      </dgm:prSet>
      <dgm:spPr/>
      <dgm:t>
        <a:bodyPr/>
        <a:lstStyle/>
        <a:p>
          <a:endParaRPr lang="en-GB"/>
        </a:p>
      </dgm:t>
    </dgm:pt>
  </dgm:ptLst>
  <dgm:cxnLst>
    <dgm:cxn modelId="{1919344F-20B5-4E01-BBC4-D7DBF9B365DA}" srcId="{F137A074-ECDD-4563-BF4C-3D3515C17058}" destId="{3F642A04-6127-4FD3-A944-A829E07551D6}" srcOrd="1" destOrd="0" parTransId="{037D5F4A-2168-4947-B60F-57B716E0F7C2}" sibTransId="{F16AD5B0-869E-4C3D-BFF2-0FC2382CA162}"/>
    <dgm:cxn modelId="{C90CEE6D-A628-4C89-8274-1BFD7B3E5846}" type="presOf" srcId="{F137A074-ECDD-4563-BF4C-3D3515C17058}" destId="{6A9D41E1-98AF-47BA-9503-BAA852E516A1}" srcOrd="0" destOrd="0" presId="urn:microsoft.com/office/officeart/2009/layout/CircleArrowProcess"/>
    <dgm:cxn modelId="{68B135F1-323B-456B-8D3F-6991831CB01F}" srcId="{F137A074-ECDD-4563-BF4C-3D3515C17058}" destId="{1AD3D8E6-D14C-47AE-B512-06B113EE2D15}" srcOrd="2" destOrd="0" parTransId="{2417A816-E644-4141-B8EE-BE7678871288}" sibTransId="{54CF0F91-92C6-4F50-BE08-49DDCA6138A3}"/>
    <dgm:cxn modelId="{C667DCA1-E294-4285-9435-5CB56101076B}" type="presOf" srcId="{E53DF8C7-8D3D-40B5-A797-9FAFC4CFBCF3}" destId="{02DDC321-E3F2-471D-B284-D3F8DAF6E89B}" srcOrd="0" destOrd="0" presId="urn:microsoft.com/office/officeart/2009/layout/CircleArrowProcess"/>
    <dgm:cxn modelId="{4FF1121D-08D5-4A3A-BE37-C24D33C2B218}" type="presOf" srcId="{3F642A04-6127-4FD3-A944-A829E07551D6}" destId="{53B831FB-F8B0-4180-A91B-4763A2D16FC3}" srcOrd="0" destOrd="0" presId="urn:microsoft.com/office/officeart/2009/layout/CircleArrowProcess"/>
    <dgm:cxn modelId="{AFF9EED8-158E-48AD-8F6E-AA0CD3638067}" type="presOf" srcId="{1AD3D8E6-D14C-47AE-B512-06B113EE2D15}" destId="{4E308FA6-1EBD-4B21-AD11-AC1F346E3767}" srcOrd="0" destOrd="0" presId="urn:microsoft.com/office/officeart/2009/layout/CircleArrowProcess"/>
    <dgm:cxn modelId="{5309BC8C-A674-4192-98AF-A0D5A87605DD}" srcId="{F137A074-ECDD-4563-BF4C-3D3515C17058}" destId="{E53DF8C7-8D3D-40B5-A797-9FAFC4CFBCF3}" srcOrd="0" destOrd="0" parTransId="{4DCE5583-5667-47A6-B5F3-FF435678BDF0}" sibTransId="{34FA9E6E-C96D-4D60-B31D-D4264E39A5EB}"/>
    <dgm:cxn modelId="{912CA4DE-49D0-44D7-A733-4DBB2C804F15}" type="presParOf" srcId="{6A9D41E1-98AF-47BA-9503-BAA852E516A1}" destId="{69083C44-10DA-424F-9D1B-176240BFBFEF}" srcOrd="0" destOrd="0" presId="urn:microsoft.com/office/officeart/2009/layout/CircleArrowProcess"/>
    <dgm:cxn modelId="{F7F89D68-9823-4316-AC7C-7A7B19185A47}" type="presParOf" srcId="{69083C44-10DA-424F-9D1B-176240BFBFEF}" destId="{C9309EDE-47D4-4B0A-9BA4-B1298F4A3734}" srcOrd="0" destOrd="0" presId="urn:microsoft.com/office/officeart/2009/layout/CircleArrowProcess"/>
    <dgm:cxn modelId="{C3596C02-F785-485B-9530-212C36AF4CCC}" type="presParOf" srcId="{6A9D41E1-98AF-47BA-9503-BAA852E516A1}" destId="{02DDC321-E3F2-471D-B284-D3F8DAF6E89B}" srcOrd="1" destOrd="0" presId="urn:microsoft.com/office/officeart/2009/layout/CircleArrowProcess"/>
    <dgm:cxn modelId="{152649D5-6506-4A52-AA7C-22FDE8171FE2}" type="presParOf" srcId="{6A9D41E1-98AF-47BA-9503-BAA852E516A1}" destId="{5A673981-E85C-4203-A340-04E9B777A6A7}" srcOrd="2" destOrd="0" presId="urn:microsoft.com/office/officeart/2009/layout/CircleArrowProcess"/>
    <dgm:cxn modelId="{E3D8F395-31D0-42E2-902D-F61145AABFB4}" type="presParOf" srcId="{5A673981-E85C-4203-A340-04E9B777A6A7}" destId="{22612FF9-BE34-4CFA-8F19-168EC45EF543}" srcOrd="0" destOrd="0" presId="urn:microsoft.com/office/officeart/2009/layout/CircleArrowProcess"/>
    <dgm:cxn modelId="{68E3443C-56B3-47AD-950D-3C737D631A76}" type="presParOf" srcId="{6A9D41E1-98AF-47BA-9503-BAA852E516A1}" destId="{53B831FB-F8B0-4180-A91B-4763A2D16FC3}" srcOrd="3" destOrd="0" presId="urn:microsoft.com/office/officeart/2009/layout/CircleArrowProcess"/>
    <dgm:cxn modelId="{B23D3A1D-EFCA-4AFB-BB2B-2414595CB30A}" type="presParOf" srcId="{6A9D41E1-98AF-47BA-9503-BAA852E516A1}" destId="{1D47390B-DACA-41C8-9A70-09291E351A88}" srcOrd="4" destOrd="0" presId="urn:microsoft.com/office/officeart/2009/layout/CircleArrowProcess"/>
    <dgm:cxn modelId="{573CC55E-AC9F-401F-A8D9-3C6228CBEC21}" type="presParOf" srcId="{1D47390B-DACA-41C8-9A70-09291E351A88}" destId="{E07C0DEB-71B3-4AB6-95EA-B1E0599EDE4D}" srcOrd="0" destOrd="0" presId="urn:microsoft.com/office/officeart/2009/layout/CircleArrowProcess"/>
    <dgm:cxn modelId="{53F28091-0BE8-4B19-8C99-E3D53E22142A}" type="presParOf" srcId="{6A9D41E1-98AF-47BA-9503-BAA852E516A1}" destId="{4E308FA6-1EBD-4B21-AD11-AC1F346E3767}"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98F594-C249-48B5-9DE3-8C0D61AC2F5A}" type="datetimeFigureOut">
              <a:rPr lang="en-GB" smtClean="0"/>
              <a:t>13/12/2016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133661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98F594-C249-48B5-9DE3-8C0D61AC2F5A}" type="datetimeFigureOut">
              <a:rPr lang="en-GB" smtClean="0"/>
              <a:t>13/12/2016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144200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8B98F594-C249-48B5-9DE3-8C0D61AC2F5A}" type="datetimeFigureOut">
              <a:rPr lang="en-GB" smtClean="0"/>
              <a:t>13/12/2016</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386582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98F594-C249-48B5-9DE3-8C0D61AC2F5A}" type="datetimeFigureOut">
              <a:rPr lang="en-GB" smtClean="0"/>
              <a:t>13/12/2016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57858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B98F594-C249-48B5-9DE3-8C0D61AC2F5A}" type="datetimeFigureOut">
              <a:rPr lang="en-GB" smtClean="0"/>
              <a:t>13/12/2016</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FC6A162-4F61-4468-B2EA-3DC05F0E48F8}" type="slidenum">
              <a:rPr lang="en-GB" smtClean="0"/>
              <a:t>‹#›</a:t>
            </a:fld>
            <a:endParaRPr lang="en-GB"/>
          </a:p>
        </p:txBody>
      </p:sp>
    </p:spTree>
    <p:extLst>
      <p:ext uri="{BB962C8B-B14F-4D97-AF65-F5344CB8AC3E}">
        <p14:creationId xmlns:p14="http://schemas.microsoft.com/office/powerpoint/2010/main" val="8305656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98F594-C249-48B5-9DE3-8C0D61AC2F5A}" type="datetimeFigureOut">
              <a:rPr lang="en-GB" smtClean="0"/>
              <a:t>13/12/2016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95833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98F594-C249-48B5-9DE3-8C0D61AC2F5A}" type="datetimeFigureOut">
              <a:rPr lang="en-GB" smtClean="0"/>
              <a:t>13/12/2016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2648767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98F594-C249-48B5-9DE3-8C0D61AC2F5A}" type="datetimeFigureOut">
              <a:rPr lang="en-GB" smtClean="0"/>
              <a:t>13/12/2016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420337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8F594-C249-48B5-9DE3-8C0D61AC2F5A}" type="datetimeFigureOut">
              <a:rPr lang="en-GB" smtClean="0"/>
              <a:t>13/12/2016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2842214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98F594-C249-48B5-9DE3-8C0D61AC2F5A}" type="datetimeFigureOut">
              <a:rPr lang="en-GB" smtClean="0"/>
              <a:t>13/12/2016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210325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98F594-C249-48B5-9DE3-8C0D61AC2F5A}" type="datetimeFigureOut">
              <a:rPr lang="en-GB" smtClean="0"/>
              <a:t>13/12/2016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6A162-4F61-4468-B2EA-3DC05F0E48F8}" type="slidenum">
              <a:rPr lang="en-GB" smtClean="0"/>
              <a:t>‹#›</a:t>
            </a:fld>
            <a:endParaRPr lang="en-GB"/>
          </a:p>
        </p:txBody>
      </p:sp>
    </p:spTree>
    <p:extLst>
      <p:ext uri="{BB962C8B-B14F-4D97-AF65-F5344CB8AC3E}">
        <p14:creationId xmlns:p14="http://schemas.microsoft.com/office/powerpoint/2010/main" val="163181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B98F594-C249-48B5-9DE3-8C0D61AC2F5A}" type="datetimeFigureOut">
              <a:rPr lang="en-GB" smtClean="0"/>
              <a:t>13/12/2016</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FC6A162-4F61-4468-B2EA-3DC05F0E48F8}" type="slidenum">
              <a:rPr lang="en-GB" smtClean="0"/>
              <a:t>‹#›</a:t>
            </a:fld>
            <a:endParaRPr lang="en-GB"/>
          </a:p>
        </p:txBody>
      </p:sp>
    </p:spTree>
    <p:extLst>
      <p:ext uri="{BB962C8B-B14F-4D97-AF65-F5344CB8AC3E}">
        <p14:creationId xmlns:p14="http://schemas.microsoft.com/office/powerpoint/2010/main" val="34031568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5391"/>
            <a:ext cx="12192000" cy="7315200"/>
          </a:xfrm>
          <a:prstGeom prst="rect">
            <a:avLst/>
          </a:prstGeom>
        </p:spPr>
      </p:pic>
      <p:sp>
        <p:nvSpPr>
          <p:cNvPr id="2" name="Title 1"/>
          <p:cNvSpPr>
            <a:spLocks noGrp="1"/>
          </p:cNvSpPr>
          <p:nvPr>
            <p:ph type="ctrTitle"/>
          </p:nvPr>
        </p:nvSpPr>
        <p:spPr>
          <a:xfrm>
            <a:off x="4698124" y="2765456"/>
            <a:ext cx="7139200" cy="1739347"/>
          </a:xfrm>
        </p:spPr>
        <p:txBody>
          <a:bodyPr>
            <a:normAutofit fontScale="90000"/>
          </a:bodyPr>
          <a:lstStyle/>
          <a:p>
            <a:r>
              <a:rPr lang="en-GB" dirty="0">
                <a:solidFill>
                  <a:schemeClr val="tx1"/>
                </a:solidFill>
                <a:latin typeface="Arial" panose="020B0604020202020204" pitchFamily="34" charset="0"/>
                <a:cs typeface="Arial" panose="020B0604020202020204" pitchFamily="34" charset="0"/>
              </a:rPr>
              <a:t>Cloud readiness assessment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4371" y="207745"/>
            <a:ext cx="4013200" cy="876300"/>
          </a:xfrm>
          <a:prstGeom prst="rect">
            <a:avLst/>
          </a:prstGeom>
        </p:spPr>
      </p:pic>
    </p:spTree>
    <p:extLst>
      <p:ext uri="{BB962C8B-B14F-4D97-AF65-F5344CB8AC3E}">
        <p14:creationId xmlns:p14="http://schemas.microsoft.com/office/powerpoint/2010/main" val="3555345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What We Do</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02919" y="2137808"/>
            <a:ext cx="9784080" cy="4206240"/>
          </a:xfrm>
        </p:spPr>
        <p:txBody>
          <a:bodyPr/>
          <a:lstStyle/>
          <a:p>
            <a:pPr fontAlgn="base"/>
            <a:r>
              <a:rPr lang="en-GB" dirty="0">
                <a:latin typeface="Arial" panose="020B0604020202020204" pitchFamily="34" charset="0"/>
                <a:cs typeface="Arial" panose="020B0604020202020204" pitchFamily="34" charset="0"/>
              </a:rPr>
              <a:t>Carry out cost benefit assessments for clients considering cloud as an alternative</a:t>
            </a:r>
          </a:p>
          <a:p>
            <a:pPr fontAlgn="base"/>
            <a:r>
              <a:rPr lang="en-GB" dirty="0">
                <a:latin typeface="Arial" panose="020B0604020202020204" pitchFamily="34" charset="0"/>
                <a:cs typeface="Arial" panose="020B0604020202020204" pitchFamily="34" charset="0"/>
              </a:rPr>
              <a:t>Help our clients to move from </a:t>
            </a:r>
            <a:r>
              <a:rPr lang="en-GB" dirty="0" err="1">
                <a:latin typeface="Arial" panose="020B0604020202020204" pitchFamily="34" charset="0"/>
                <a:cs typeface="Arial" panose="020B0604020202020204" pitchFamily="34" charset="0"/>
              </a:rPr>
              <a:t>on-premise</a:t>
            </a:r>
            <a:r>
              <a:rPr lang="en-GB" dirty="0">
                <a:latin typeface="Arial" panose="020B0604020202020204" pitchFamily="34" charset="0"/>
                <a:cs typeface="Arial" panose="020B0604020202020204" pitchFamily="34" charset="0"/>
              </a:rPr>
              <a:t> solutions to cloud or cloud hybrid solutions</a:t>
            </a:r>
          </a:p>
          <a:p>
            <a:pPr fontAlgn="base"/>
            <a:r>
              <a:rPr lang="en-GB" dirty="0">
                <a:latin typeface="Arial" panose="020B0604020202020204" pitchFamily="34" charset="0"/>
                <a:cs typeface="Arial" panose="020B0604020202020204" pitchFamily="34" charset="0"/>
              </a:rPr>
              <a:t>Help our clients achieve cost effective backup and DR utilising cloud</a:t>
            </a:r>
          </a:p>
          <a:p>
            <a:pPr fontAlgn="base"/>
            <a:r>
              <a:rPr lang="en-GB" dirty="0">
                <a:latin typeface="Arial" panose="020B0604020202020204" pitchFamily="34" charset="0"/>
                <a:cs typeface="Arial" panose="020B0604020202020204" pitchFamily="34" charset="0"/>
              </a:rPr>
              <a:t>Design cloud infrastructure and services to achieve maximum flexibility and cost effectiveness</a:t>
            </a:r>
          </a:p>
          <a:p>
            <a:pPr fontAlgn="base"/>
            <a:r>
              <a:rPr lang="en-GB" dirty="0">
                <a:latin typeface="Arial" panose="020B0604020202020204" pitchFamily="34" charset="0"/>
                <a:cs typeface="Arial" panose="020B0604020202020204" pitchFamily="34" charset="0"/>
              </a:rPr>
              <a:t>Provide full service management for cloud based infrastructure and services</a:t>
            </a:r>
          </a:p>
          <a:p>
            <a:pPr fontAlgn="base"/>
            <a:r>
              <a:rPr lang="en-GB" dirty="0">
                <a:latin typeface="Arial" panose="020B0604020202020204" pitchFamily="34" charset="0"/>
                <a:cs typeface="Arial" panose="020B0604020202020204" pitchFamily="34" charset="0"/>
              </a:rPr>
              <a:t>Help clients who want to remain ‘</a:t>
            </a:r>
            <a:r>
              <a:rPr lang="en-GB" dirty="0" err="1">
                <a:latin typeface="Arial" panose="020B0604020202020204" pitchFamily="34" charset="0"/>
                <a:cs typeface="Arial" panose="020B0604020202020204" pitchFamily="34" charset="0"/>
              </a:rPr>
              <a:t>on-premise</a:t>
            </a:r>
            <a:r>
              <a:rPr lang="en-GB" dirty="0">
                <a:latin typeface="Arial" panose="020B0604020202020204" pitchFamily="34" charset="0"/>
                <a:cs typeface="Arial" panose="020B0604020202020204" pitchFamily="34" charset="0"/>
              </a:rPr>
              <a:t>’ achieve some of the benefits of cloud by utilising virtualisation to achieve a ‘private cloud’</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9802" y="284176"/>
            <a:ext cx="2469946" cy="539324"/>
          </a:xfrm>
          <a:prstGeom prst="rect">
            <a:avLst/>
          </a:prstGeom>
        </p:spPr>
      </p:pic>
    </p:spTree>
    <p:extLst>
      <p:ext uri="{BB962C8B-B14F-4D97-AF65-F5344CB8AC3E}">
        <p14:creationId xmlns:p14="http://schemas.microsoft.com/office/powerpoint/2010/main" val="241540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What we assess</a:t>
            </a:r>
          </a:p>
        </p:txBody>
      </p:sp>
      <p:sp>
        <p:nvSpPr>
          <p:cNvPr id="3" name="Content Placeholder 2"/>
          <p:cNvSpPr>
            <a:spLocks noGrp="1"/>
          </p:cNvSpPr>
          <p:nvPr>
            <p:ph idx="1"/>
          </p:nvPr>
        </p:nvSpPr>
        <p:spPr>
          <a:xfrm>
            <a:off x="1202919" y="2011679"/>
            <a:ext cx="9784080" cy="5003976"/>
          </a:xfrm>
        </p:spPr>
        <p:txBody>
          <a:bodyPr>
            <a:normAutofit/>
          </a:bodyPr>
          <a:lstStyle/>
          <a:p>
            <a:r>
              <a:rPr lang="en-GB" sz="2000" dirty="0">
                <a:latin typeface="Arial" panose="020B0604020202020204" pitchFamily="34" charset="0"/>
                <a:cs typeface="Arial" panose="020B0604020202020204" pitchFamily="34" charset="0"/>
              </a:rPr>
              <a:t>Gain an understand of the type of business that we are assessing, e.g. industry type, business size, number of employees and offices, how IT is accessed, gauge current service expectations and internal appetite for cloud hosting of workloads</a:t>
            </a:r>
          </a:p>
          <a:p>
            <a:r>
              <a:rPr lang="en-GB" sz="2000" dirty="0">
                <a:latin typeface="Arial" panose="020B0604020202020204" pitchFamily="34" charset="0"/>
                <a:cs typeface="Arial" panose="020B0604020202020204" pitchFamily="34" charset="0"/>
              </a:rPr>
              <a:t>Work closely with the businesses technical team to gather a high level technical understanding of the IT environment, including applications structure, number and type of servers, number of data centres and their locations, intra-site connectivity and external connectivity</a:t>
            </a:r>
          </a:p>
          <a:p>
            <a:r>
              <a:rPr lang="en-GB" sz="2000" dirty="0">
                <a:latin typeface="Arial" panose="020B0604020202020204" pitchFamily="34" charset="0"/>
                <a:cs typeface="Arial" panose="020B0604020202020204" pitchFamily="34" charset="0"/>
              </a:rPr>
              <a:t>Once an understanding of the business and the technical landscape has been achieved, we then utilise the Microsoft Assessment and Planning Toolkit, a non-intrusive, agentless probe, that will give us a detailed report on the servers, workloads and workstation cloud readiness</a:t>
            </a:r>
          </a:p>
          <a:p>
            <a:r>
              <a:rPr lang="en-GB" sz="2000" dirty="0">
                <a:latin typeface="Arial" panose="020B0604020202020204" pitchFamily="34" charset="0"/>
                <a:cs typeface="Arial" panose="020B0604020202020204" pitchFamily="34" charset="0"/>
              </a:rPr>
              <a:t>All 3 sections are then digested and reconciled so that a Cloud Readiness Assessment report can be generated and we then walk the client through the report so that the maximum value from the assessment is achieved, and thereafter a migration plan can be created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9802" y="284176"/>
            <a:ext cx="2469946" cy="539324"/>
          </a:xfrm>
          <a:prstGeom prst="rect">
            <a:avLst/>
          </a:prstGeom>
        </p:spPr>
      </p:pic>
    </p:spTree>
    <p:extLst>
      <p:ext uri="{BB962C8B-B14F-4D97-AF65-F5344CB8AC3E}">
        <p14:creationId xmlns:p14="http://schemas.microsoft.com/office/powerpoint/2010/main" val="204330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Cloud readiness approach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2982934"/>
              </p:ext>
            </p:extLst>
          </p:nvPr>
        </p:nvGraphicFramePr>
        <p:xfrm>
          <a:off x="-452052" y="1792936"/>
          <a:ext cx="4472259" cy="4875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57600" y="2504490"/>
            <a:ext cx="7437748"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Work with the client to fully understand the existing IT infrastructure and user base</a:t>
            </a:r>
          </a:p>
          <a:p>
            <a:r>
              <a:rPr lang="en-GB" dirty="0">
                <a:latin typeface="Arial" panose="020B0604020202020204" pitchFamily="34" charset="0"/>
                <a:cs typeface="Arial" panose="020B0604020202020204" pitchFamily="34" charset="0"/>
              </a:rPr>
              <a:t>Identify key workloads and objectives</a:t>
            </a:r>
          </a:p>
          <a:p>
            <a:r>
              <a:rPr lang="en-GB" dirty="0">
                <a:latin typeface="Arial" panose="020B0604020202020204" pitchFamily="34" charset="0"/>
                <a:cs typeface="Arial" panose="020B0604020202020204" pitchFamily="34" charset="0"/>
              </a:rPr>
              <a:t>Run the Microsoft Assessment and Planning Toolkit</a:t>
            </a:r>
          </a:p>
        </p:txBody>
      </p:sp>
      <p:sp>
        <p:nvSpPr>
          <p:cNvPr id="6" name="TextBox 5"/>
          <p:cNvSpPr txBox="1"/>
          <p:nvPr/>
        </p:nvSpPr>
        <p:spPr>
          <a:xfrm>
            <a:off x="3838904" y="4386830"/>
            <a:ext cx="8639504"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Reconcile the results of the toolkit against objectives</a:t>
            </a:r>
          </a:p>
        </p:txBody>
      </p:sp>
      <p:sp>
        <p:nvSpPr>
          <p:cNvPr id="7" name="TextBox 6"/>
          <p:cNvSpPr txBox="1"/>
          <p:nvPr/>
        </p:nvSpPr>
        <p:spPr>
          <a:xfrm>
            <a:off x="3657600" y="5380327"/>
            <a:ext cx="8639504" cy="400110"/>
          </a:xfrm>
          <a:prstGeom prst="rect">
            <a:avLst/>
          </a:prstGeom>
          <a:noFill/>
        </p:spPr>
        <p:txBody>
          <a:bodyPr wrap="square" rtlCol="0">
            <a:spAutoFit/>
          </a:bodyPr>
          <a:lstStyle/>
          <a:p>
            <a:r>
              <a:rPr lang="en-GB" sz="2000" dirty="0"/>
              <a:t>Produce Cloud Readiness Report and run a workshop with the client to review</a:t>
            </a: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39802" y="284176"/>
            <a:ext cx="2469946" cy="539324"/>
          </a:xfrm>
          <a:prstGeom prst="rect">
            <a:avLst/>
          </a:prstGeom>
        </p:spPr>
      </p:pic>
    </p:spTree>
    <p:extLst>
      <p:ext uri="{BB962C8B-B14F-4D97-AF65-F5344CB8AC3E}">
        <p14:creationId xmlns:p14="http://schemas.microsoft.com/office/powerpoint/2010/main" val="317571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discover</a:t>
            </a:r>
          </a:p>
        </p:txBody>
      </p:sp>
      <p:sp>
        <p:nvSpPr>
          <p:cNvPr id="3" name="Content Placeholder 2"/>
          <p:cNvSpPr>
            <a:spLocks noGrp="1"/>
          </p:cNvSpPr>
          <p:nvPr>
            <p:ph idx="1"/>
          </p:nvPr>
        </p:nvSpPr>
        <p:spPr>
          <a:xfrm>
            <a:off x="1202919" y="2011680"/>
            <a:ext cx="9784080" cy="4594072"/>
          </a:xfrm>
        </p:spPr>
        <p:txBody>
          <a:bodyPr>
            <a:normAutofit lnSpcReduction="10000"/>
          </a:bodyPr>
          <a:lstStyle/>
          <a:p>
            <a:r>
              <a:rPr lang="en-GB" sz="2000" dirty="0">
                <a:latin typeface="Arial" panose="020B0604020202020204" pitchFamily="34" charset="0"/>
                <a:cs typeface="Arial" panose="020B0604020202020204" pitchFamily="34" charset="0"/>
              </a:rPr>
              <a:t>Assess general business environment, including organisation size, business type, industry type</a:t>
            </a:r>
          </a:p>
          <a:p>
            <a:r>
              <a:rPr lang="en-GB" sz="2000" dirty="0">
                <a:latin typeface="Arial" panose="020B0604020202020204" pitchFamily="34" charset="0"/>
                <a:cs typeface="Arial" panose="020B0604020202020204" pitchFamily="34" charset="0"/>
              </a:rPr>
              <a:t>Assess general IT environment, e.g. number of sites, number of servers, number of data centres, current cloud workloads (if any), connectivity, applications, user access, security policies, monitoring and reporting, licensing requirements, assess level of in house expertise on cloud technologies</a:t>
            </a:r>
          </a:p>
          <a:p>
            <a:r>
              <a:rPr lang="en-GB" sz="2000" dirty="0">
                <a:latin typeface="Arial" panose="020B0604020202020204" pitchFamily="34" charset="0"/>
                <a:cs typeface="Arial" panose="020B0604020202020204" pitchFamily="34" charset="0"/>
              </a:rPr>
              <a:t>Understand business motivations for moving to the cloud and key objectives</a:t>
            </a:r>
          </a:p>
          <a:p>
            <a:r>
              <a:rPr lang="en-GB" sz="2000" dirty="0">
                <a:latin typeface="Arial" panose="020B0604020202020204" pitchFamily="34" charset="0"/>
                <a:cs typeface="Arial" panose="020B0604020202020204" pitchFamily="34" charset="0"/>
              </a:rPr>
              <a:t>Perform detailed technical analysis of IT estate, including server load, server age, server operating system, backups, DR and BC plans, intra-office connectivity, existing bandwidth requirements, workstation operating system and age, key applications, storage type and requirements and redundancy and availability</a:t>
            </a:r>
          </a:p>
          <a:p>
            <a:r>
              <a:rPr lang="en-GB" sz="2000" dirty="0">
                <a:latin typeface="Arial" panose="020B0604020202020204" pitchFamily="34" charset="0"/>
                <a:cs typeface="Arial" panose="020B0604020202020204" pitchFamily="34" charset="0"/>
              </a:rPr>
              <a:t>Examine current road maps for business and user base growth, data growth, compute and storage scalability, and any new application workloads currently pipelined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9802" y="284176"/>
            <a:ext cx="2469946" cy="539324"/>
          </a:xfrm>
          <a:prstGeom prst="rect">
            <a:avLst/>
          </a:prstGeom>
        </p:spPr>
      </p:pic>
    </p:spTree>
    <p:extLst>
      <p:ext uri="{BB962C8B-B14F-4D97-AF65-F5344CB8AC3E}">
        <p14:creationId xmlns:p14="http://schemas.microsoft.com/office/powerpoint/2010/main" val="4123893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review</a:t>
            </a: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Northdoor will undertake a thorough review of the information acquired during the Discovery phase</a:t>
            </a:r>
          </a:p>
          <a:p>
            <a:r>
              <a:rPr lang="en-GB" dirty="0">
                <a:latin typeface="Arial" panose="020B0604020202020204" pitchFamily="34" charset="0"/>
                <a:cs typeface="Arial" panose="020B0604020202020204" pitchFamily="34" charset="0"/>
              </a:rPr>
              <a:t>We will evaluate and reconcile the business objectives, the IT infrastructure and the detailed technical analysis with our prior knowledge of what will and what not work in the cloud, how a migration path can be formed and what steps are needed</a:t>
            </a:r>
          </a:p>
          <a:p>
            <a:r>
              <a:rPr lang="en-GB" dirty="0">
                <a:latin typeface="Arial" panose="020B0604020202020204" pitchFamily="34" charset="0"/>
                <a:cs typeface="Arial" panose="020B0604020202020204" pitchFamily="34" charset="0"/>
              </a:rPr>
              <a:t>Findings are documented for interactive client review</a:t>
            </a:r>
          </a:p>
          <a:p>
            <a:r>
              <a:rPr lang="en-GB" dirty="0">
                <a:latin typeface="Arial" panose="020B0604020202020204" pitchFamily="34" charset="0"/>
                <a:cs typeface="Arial" panose="020B0604020202020204" pitchFamily="34" charset="0"/>
              </a:rPr>
              <a:t>A roadmap is generated providing recommendations for cloud readiness</a:t>
            </a:r>
          </a:p>
          <a:p>
            <a:r>
              <a:rPr lang="en-GB" dirty="0">
                <a:latin typeface="Arial" panose="020B0604020202020204" pitchFamily="34" charset="0"/>
                <a:cs typeface="Arial" panose="020B0604020202020204" pitchFamily="34" charset="0"/>
              </a:rPr>
              <a:t>Servers and workloads are classified on a RAG (Red, Amber, Green) sheet determining easy identification of low and high challenge migrations and tasks that may need performing to make a server or workload cloud ready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9802" y="284176"/>
            <a:ext cx="2469946" cy="539324"/>
          </a:xfrm>
          <a:prstGeom prst="rect">
            <a:avLst/>
          </a:prstGeom>
        </p:spPr>
      </p:pic>
    </p:spTree>
    <p:extLst>
      <p:ext uri="{BB962C8B-B14F-4D97-AF65-F5344CB8AC3E}">
        <p14:creationId xmlns:p14="http://schemas.microsoft.com/office/powerpoint/2010/main" val="4234657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recommend</a:t>
            </a:r>
          </a:p>
        </p:txBody>
      </p:sp>
      <p:sp>
        <p:nvSpPr>
          <p:cNvPr id="3" name="Content Placeholder 2"/>
          <p:cNvSpPr>
            <a:spLocks noGrp="1"/>
          </p:cNvSpPr>
          <p:nvPr>
            <p:ph idx="1"/>
          </p:nvPr>
        </p:nvSpPr>
        <p:spPr>
          <a:xfrm>
            <a:off x="1202919" y="2011679"/>
            <a:ext cx="9784080" cy="4672899"/>
          </a:xfrm>
        </p:spPr>
        <p:txBody>
          <a:bodyPr>
            <a:normAutofit fontScale="92500" lnSpcReduction="10000"/>
          </a:bodyPr>
          <a:lstStyle/>
          <a:p>
            <a:r>
              <a:rPr lang="en-GB" dirty="0">
                <a:latin typeface="Arial" panose="020B0604020202020204" pitchFamily="34" charset="0"/>
                <a:cs typeface="Arial" panose="020B0604020202020204" pitchFamily="34" charset="0"/>
              </a:rPr>
              <a:t>A Cloud Readiness Assessment Report will contain the following items</a:t>
            </a:r>
          </a:p>
          <a:p>
            <a:r>
              <a:rPr lang="en-GB" dirty="0">
                <a:latin typeface="Arial" panose="020B0604020202020204" pitchFamily="34" charset="0"/>
                <a:cs typeface="Arial" panose="020B0604020202020204" pitchFamily="34" charset="0"/>
              </a:rPr>
              <a:t>Executive summary</a:t>
            </a:r>
          </a:p>
          <a:p>
            <a:r>
              <a:rPr lang="en-GB" dirty="0">
                <a:latin typeface="Arial" panose="020B0604020202020204" pitchFamily="34" charset="0"/>
                <a:cs typeface="Arial" panose="020B0604020202020204" pitchFamily="34" charset="0"/>
              </a:rPr>
              <a:t>Overview of scope and objectives</a:t>
            </a:r>
          </a:p>
          <a:p>
            <a:r>
              <a:rPr lang="en-GB" dirty="0">
                <a:latin typeface="Arial" panose="020B0604020202020204" pitchFamily="34" charset="0"/>
                <a:cs typeface="Arial" panose="020B0604020202020204" pitchFamily="34" charset="0"/>
              </a:rPr>
              <a:t>Definition of limitations</a:t>
            </a:r>
          </a:p>
          <a:p>
            <a:r>
              <a:rPr lang="en-GB" dirty="0">
                <a:latin typeface="Arial" panose="020B0604020202020204" pitchFamily="34" charset="0"/>
                <a:cs typeface="Arial" panose="020B0604020202020204" pitchFamily="34" charset="0"/>
              </a:rPr>
              <a:t>Detailing of tools and processes</a:t>
            </a:r>
          </a:p>
          <a:p>
            <a:r>
              <a:rPr lang="en-GB" dirty="0">
                <a:latin typeface="Arial" panose="020B0604020202020204" pitchFamily="34" charset="0"/>
                <a:cs typeface="Arial" panose="020B0604020202020204" pitchFamily="34" charset="0"/>
              </a:rPr>
              <a:t>Current environment overview</a:t>
            </a:r>
          </a:p>
          <a:p>
            <a:r>
              <a:rPr lang="en-GB" dirty="0">
                <a:latin typeface="Arial" panose="020B0604020202020204" pitchFamily="34" charset="0"/>
                <a:cs typeface="Arial" panose="020B0604020202020204" pitchFamily="34" charset="0"/>
              </a:rPr>
              <a:t>Summary of findings</a:t>
            </a:r>
          </a:p>
          <a:p>
            <a:r>
              <a:rPr lang="en-GB" dirty="0">
                <a:latin typeface="Arial" panose="020B0604020202020204" pitchFamily="34" charset="0"/>
                <a:cs typeface="Arial" panose="020B0604020202020204" pitchFamily="34" charset="0"/>
              </a:rPr>
              <a:t>RAG sheet of servers and workloads with high level recommendations for cloud readiness</a:t>
            </a:r>
          </a:p>
          <a:p>
            <a:r>
              <a:rPr lang="en-GB" dirty="0">
                <a:latin typeface="Arial" panose="020B0604020202020204" pitchFamily="34" charset="0"/>
                <a:cs typeface="Arial" panose="020B0604020202020204" pitchFamily="34" charset="0"/>
              </a:rPr>
              <a:t>Final Cloud Readiness status and next actions</a:t>
            </a:r>
          </a:p>
          <a:p>
            <a:r>
              <a:rPr lang="en-GB" dirty="0">
                <a:latin typeface="Arial" panose="020B0604020202020204" pitchFamily="34" charset="0"/>
                <a:cs typeface="Arial" panose="020B0604020202020204" pitchFamily="34" charset="0"/>
              </a:rPr>
              <a:t>Walkthrough of Cloud Readiness report with client for comprehensive understanding</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9802" y="284176"/>
            <a:ext cx="2469946" cy="539324"/>
          </a:xfrm>
          <a:prstGeom prst="rect">
            <a:avLst/>
          </a:prstGeom>
        </p:spPr>
      </p:pic>
    </p:spTree>
    <p:extLst>
      <p:ext uri="{BB962C8B-B14F-4D97-AF65-F5344CB8AC3E}">
        <p14:creationId xmlns:p14="http://schemas.microsoft.com/office/powerpoint/2010/main" val="996081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107</TotalTime>
  <Words>656</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Corbel</vt:lpstr>
      <vt:lpstr>Wingdings</vt:lpstr>
      <vt:lpstr>Banded</vt:lpstr>
      <vt:lpstr>Cloud readiness assessment</vt:lpstr>
      <vt:lpstr>What We Do </vt:lpstr>
      <vt:lpstr>What we assess</vt:lpstr>
      <vt:lpstr>Cloud readiness approach</vt:lpstr>
      <vt:lpstr>discover</vt:lpstr>
      <vt:lpstr>review</vt:lpstr>
      <vt:lpstr>recommend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readiness assessment</dc:title>
  <dc:creator>Adam Dearnley-Davison</dc:creator>
  <cp:lastModifiedBy>Vicky Golding</cp:lastModifiedBy>
  <cp:revision>14</cp:revision>
  <dcterms:created xsi:type="dcterms:W3CDTF">2016-11-22T08:59:14Z</dcterms:created>
  <dcterms:modified xsi:type="dcterms:W3CDTF">2016-12-13T15:50:33Z</dcterms:modified>
</cp:coreProperties>
</file>